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73" r:id="rId12"/>
    <p:sldId id="274" r:id="rId13"/>
    <p:sldId id="265" r:id="rId14"/>
    <p:sldId id="276" r:id="rId15"/>
    <p:sldId id="266" r:id="rId16"/>
    <p:sldId id="275" r:id="rId17"/>
    <p:sldId id="267" r:id="rId18"/>
    <p:sldId id="268" r:id="rId19"/>
    <p:sldId id="271" r:id="rId20"/>
    <p:sldId id="272" r:id="rId21"/>
    <p:sldId id="269" r:id="rId22"/>
    <p:sldId id="277" r:id="rId23"/>
    <p:sldId id="278" r:id="rId2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5886" autoAdjust="0"/>
  </p:normalViewPr>
  <p:slideViewPr>
    <p:cSldViewPr snapToGrid="0" snapToObjects="1" showGuides="1"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D965E-83D4-46F3-8D16-0BE1372299F5}" type="datetimeFigureOut">
              <a:rPr lang="en-GB" smtClean="0"/>
              <a:t>15/09/2015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C463B-C933-4BA9-84E3-A420A5F79F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207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New reporting obligations: Employment; annual report on progress towards full</a:t>
            </a:r>
            <a:r>
              <a:rPr lang="en-GB" baseline="0" dirty="0" smtClean="0"/>
              <a:t> employment, however Secretary of State chooses to define this at the time. Apprenticeships; annual report on how many new apprenticeships in place between 2015 and 2020 – target is 3 million.  Troubled families; report on families with support from local authorities and progress made.</a:t>
            </a:r>
          </a:p>
          <a:p>
            <a:endParaRPr lang="en-GB" baseline="0" dirty="0" smtClean="0"/>
          </a:p>
          <a:p>
            <a:r>
              <a:rPr lang="en-GB" baseline="0" dirty="0" smtClean="0"/>
              <a:t>Child Poverty; removing the relativity of the previous measure, instead measuring the number of families who are workless and the educational attainment of those children.</a:t>
            </a:r>
          </a:p>
          <a:p>
            <a:endParaRPr lang="en-GB" baseline="0" dirty="0" smtClean="0"/>
          </a:p>
          <a:p>
            <a:r>
              <a:rPr lang="en-GB" baseline="0" dirty="0" smtClean="0"/>
              <a:t>Pay to stay – rise in social rents for tenant households who earn more than </a:t>
            </a:r>
            <a:r>
              <a:rPr lang="en-GB" sz="1200" dirty="0" smtClean="0"/>
              <a:t>£30k per</a:t>
            </a:r>
            <a:r>
              <a:rPr lang="en-GB" sz="1200" baseline="0" dirty="0" smtClean="0"/>
              <a:t> annum – likely to be a taper</a:t>
            </a:r>
          </a:p>
          <a:p>
            <a:endParaRPr lang="en-GB" sz="1200" baseline="0" dirty="0" smtClean="0"/>
          </a:p>
          <a:p>
            <a:r>
              <a:rPr lang="en-GB" sz="1200" baseline="0" dirty="0" smtClean="0"/>
              <a:t>Extension of right to buy – to tenants who entered social housing after stock transfers, includes the provision for local authorities to sell more valuable properties to compensate RSLs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C463B-C933-4BA9-84E3-A420A5F79F7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56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Exemptions: disability</a:t>
            </a:r>
            <a:r>
              <a:rPr lang="en-GB" baseline="0" dirty="0" smtClean="0"/>
              <a:t> benefits including PIP and ESA SG/ WTC /grace period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C463B-C933-4BA9-84E3-A420A5F79F7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301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C463B-C933-4BA9-84E3-A420A5F79F7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33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1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449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 descr="Aragon_PP4.jpg"/>
          <p:cNvPicPr>
            <a:picLocks noChangeAspect="1"/>
          </p:cNvPicPr>
          <p:nvPr/>
        </p:nvPicPr>
        <p:blipFill rotWithShape="1">
          <a:blip r:embed="rId2"/>
          <a:srcRect l="76667" b="83755"/>
          <a:stretch/>
        </p:blipFill>
        <p:spPr>
          <a:xfrm rot="5400000">
            <a:off x="7520151" y="5234152"/>
            <a:ext cx="2133600" cy="1114097"/>
          </a:xfrm>
          <a:prstGeom prst="rect">
            <a:avLst/>
          </a:prstGeom>
        </p:spPr>
      </p:pic>
      <p:pic>
        <p:nvPicPr>
          <p:cNvPr id="8" name="Picture 7" descr="Aragon_PP4.jpg"/>
          <p:cNvPicPr>
            <a:picLocks noChangeAspect="1"/>
          </p:cNvPicPr>
          <p:nvPr/>
        </p:nvPicPr>
        <p:blipFill rotWithShape="1">
          <a:blip r:embed="rId2"/>
          <a:srcRect l="44598" t="89349"/>
          <a:stretch/>
        </p:blipFill>
        <p:spPr>
          <a:xfrm rot="5400000">
            <a:off x="-2167759" y="3959772"/>
            <a:ext cx="5065986" cy="730469"/>
          </a:xfrm>
          <a:prstGeom prst="rect">
            <a:avLst/>
          </a:prstGeom>
        </p:spPr>
      </p:pic>
      <p:pic>
        <p:nvPicPr>
          <p:cNvPr id="6" name="Picture 5" descr="Aragon_PP4.jpg"/>
          <p:cNvPicPr>
            <a:picLocks noChangeAspect="1"/>
          </p:cNvPicPr>
          <p:nvPr userDrawn="1"/>
        </p:nvPicPr>
        <p:blipFill rotWithShape="1">
          <a:blip r:embed="rId2"/>
          <a:srcRect l="76667" b="83755"/>
          <a:stretch/>
        </p:blipFill>
        <p:spPr>
          <a:xfrm rot="5400000">
            <a:off x="7520151" y="5234152"/>
            <a:ext cx="2133600" cy="1114097"/>
          </a:xfrm>
          <a:prstGeom prst="rect">
            <a:avLst/>
          </a:prstGeom>
        </p:spPr>
      </p:pic>
      <p:pic>
        <p:nvPicPr>
          <p:cNvPr id="9" name="Picture 8" descr="Aragon_PP4.jpg"/>
          <p:cNvPicPr>
            <a:picLocks noChangeAspect="1"/>
          </p:cNvPicPr>
          <p:nvPr userDrawn="1"/>
        </p:nvPicPr>
        <p:blipFill rotWithShape="1">
          <a:blip r:embed="rId2"/>
          <a:srcRect l="44598" t="89349"/>
          <a:stretch/>
        </p:blipFill>
        <p:spPr>
          <a:xfrm rot="5400000">
            <a:off x="-2167759" y="3959772"/>
            <a:ext cx="5065986" cy="73046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2690" cy="1143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1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1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1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17767"/>
            <a:ext cx="5111750" cy="51083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4703" y="274638"/>
            <a:ext cx="519220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Welfare Changes from the Summer 2015 Budget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Elliott Stephenson</a:t>
            </a:r>
          </a:p>
          <a:p>
            <a:r>
              <a:rPr lang="en-US" dirty="0"/>
              <a:t>Welfare Manager</a:t>
            </a:r>
          </a:p>
          <a:p>
            <a:r>
              <a:rPr lang="en-US" dirty="0" smtClean="0"/>
              <a:t>Benefits and Money Action Team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119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Tax Credits cuts vs minimum wage rise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Tax Credits have been cut to allow the minimum wage to rise.</a:t>
            </a:r>
          </a:p>
          <a:p>
            <a:r>
              <a:rPr lang="en-GB" dirty="0" smtClean="0"/>
              <a:t>However, at least in the short term, workers will likely be worse off.</a:t>
            </a:r>
          </a:p>
          <a:p>
            <a:r>
              <a:rPr lang="en-GB" b="1" dirty="0" smtClean="0"/>
              <a:t>Example:</a:t>
            </a:r>
          </a:p>
          <a:p>
            <a:pPr lvl="1"/>
            <a:r>
              <a:rPr lang="en-GB" sz="1800" dirty="0"/>
              <a:t>Lone parent of 2 children working 24 hours at minimum wage (£6.50, or £156 per week) will currently get £9,371.31 per year Tax Credits, or £179.24 per week. </a:t>
            </a:r>
            <a:endParaRPr lang="en-GB" sz="1800" dirty="0" smtClean="0"/>
          </a:p>
          <a:p>
            <a:pPr lvl="1"/>
            <a:r>
              <a:rPr lang="en-GB" sz="1800" dirty="0" smtClean="0"/>
              <a:t>From </a:t>
            </a:r>
            <a:r>
              <a:rPr lang="en-GB" sz="1800" dirty="0"/>
              <a:t>April 2016 with minimum wage of £7.20 (£172.80 per week), Tax Credits are £7,618.21 or £145.71 per week. </a:t>
            </a:r>
          </a:p>
          <a:p>
            <a:pPr lvl="1"/>
            <a:r>
              <a:rPr lang="en-GB" sz="1800" dirty="0" smtClean="0"/>
              <a:t>This </a:t>
            </a:r>
            <a:r>
              <a:rPr lang="en-GB" sz="1800" dirty="0"/>
              <a:t>represents a gain of £16.80 per week in increased minimum wage, but a drop of £33.53 per week Tax Credits. </a:t>
            </a:r>
            <a:endParaRPr lang="en-GB" sz="1800" dirty="0" smtClean="0"/>
          </a:p>
          <a:p>
            <a:pPr lvl="1"/>
            <a:r>
              <a:rPr lang="en-GB" sz="1800" dirty="0" smtClean="0"/>
              <a:t>Overall </a:t>
            </a:r>
            <a:r>
              <a:rPr lang="en-GB" sz="1800" dirty="0"/>
              <a:t>£16.73 worse </a:t>
            </a:r>
            <a:r>
              <a:rPr lang="en-GB" sz="1800" dirty="0" smtClean="0"/>
              <a:t>off per week, </a:t>
            </a:r>
            <a:r>
              <a:rPr lang="en-GB" sz="1800" dirty="0"/>
              <a:t>or a 5% drop in income</a:t>
            </a:r>
            <a:r>
              <a:rPr lang="en-GB" sz="1800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Note that government claim 4 out of 5 working households will be better off, but this includes all earnings brackets…</a:t>
            </a:r>
            <a:endParaRPr lang="en-GB" sz="1600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342320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April 2016: Universal Credit earnings disregards cut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Universal Credit aim = make work pay</a:t>
            </a:r>
          </a:p>
          <a:p>
            <a:r>
              <a:rPr lang="en-GB" sz="2000" dirty="0" smtClean="0"/>
              <a:t>Claimants could keep a large amount of their earnings before Universal Credit is gradually withdrawn, through high work allowances a.k.a. earnings disregards</a:t>
            </a:r>
          </a:p>
          <a:p>
            <a:r>
              <a:rPr lang="en-GB" sz="2000" dirty="0" smtClean="0"/>
              <a:t>However, from next April, these work allowances are being significantly cut</a:t>
            </a:r>
          </a:p>
          <a:p>
            <a:r>
              <a:rPr lang="en-GB" sz="2000" dirty="0" smtClean="0"/>
              <a:t>This will arguably reduce work incentives</a:t>
            </a:r>
          </a:p>
          <a:p>
            <a:r>
              <a:rPr lang="en-GB" sz="2000" dirty="0" smtClean="0"/>
              <a:t>If you have no responsibility for children, the work allowance is NIL</a:t>
            </a:r>
          </a:p>
          <a:p>
            <a:r>
              <a:rPr lang="en-GB" sz="2000" dirty="0" smtClean="0"/>
              <a:t>If you have children or disabilities, the work allowance is cut to:</a:t>
            </a:r>
          </a:p>
          <a:p>
            <a:pPr lvl="1"/>
            <a:r>
              <a:rPr lang="en-GB" sz="1800" dirty="0" smtClean="0"/>
              <a:t>£192 if you have Housing Costs</a:t>
            </a:r>
          </a:p>
          <a:p>
            <a:pPr lvl="1"/>
            <a:r>
              <a:rPr lang="en-GB" sz="1800" dirty="0" smtClean="0"/>
              <a:t>£397 if you do not have Housing Costs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33410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Universal Credit work allowances table</a:t>
            </a:r>
            <a:endParaRPr lang="en-GB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761028"/>
              </p:ext>
            </p:extLst>
          </p:nvPr>
        </p:nvGraphicFramePr>
        <p:xfrm>
          <a:off x="457200" y="1955042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Claimant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Now: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No</a:t>
                      </a:r>
                      <a:r>
                        <a:rPr lang="en-GB" baseline="0" dirty="0" smtClean="0"/>
                        <a:t> HC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Now: HC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2016: No HC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2016: HC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Single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children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Single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Children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£734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£263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£397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£192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Single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LCW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£647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£192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£397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£192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Couple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 children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£111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Couple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Children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£536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£222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£397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£192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Couple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LCW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£647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£192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£397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£192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1884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April 2016: Housing Benefit cuts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Family element:</a:t>
            </a:r>
          </a:p>
          <a:p>
            <a:pPr lvl="1"/>
            <a:r>
              <a:rPr lang="en-GB" sz="2000" dirty="0" smtClean="0"/>
              <a:t>Will not be made available to new claimants or new families</a:t>
            </a:r>
          </a:p>
          <a:p>
            <a:pPr lvl="1"/>
            <a:r>
              <a:rPr lang="en-GB" sz="2000" dirty="0" smtClean="0"/>
              <a:t>Reduces the amount a family is judged to need to live on before they can afford their rent</a:t>
            </a:r>
          </a:p>
          <a:p>
            <a:pPr lvl="1"/>
            <a:r>
              <a:rPr lang="en-GB" sz="2000" dirty="0" smtClean="0"/>
              <a:t>Current claimants not affected</a:t>
            </a:r>
          </a:p>
          <a:p>
            <a:pPr lvl="1"/>
            <a:endParaRPr lang="en-GB" sz="1800" dirty="0"/>
          </a:p>
          <a:p>
            <a:r>
              <a:rPr lang="en-GB" sz="2400" dirty="0" smtClean="0"/>
              <a:t>Backdating:</a:t>
            </a:r>
          </a:p>
          <a:p>
            <a:pPr lvl="1"/>
            <a:r>
              <a:rPr lang="en-GB" sz="2000" dirty="0" smtClean="0"/>
              <a:t>Currently available for up to 6 months</a:t>
            </a:r>
          </a:p>
          <a:p>
            <a:pPr lvl="1"/>
            <a:r>
              <a:rPr lang="en-GB" sz="2000" dirty="0" smtClean="0"/>
              <a:t>Will be cut to just 4 weeks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4729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April 2016: SMI cuts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Support for Mortgage Interest</a:t>
            </a:r>
          </a:p>
          <a:p>
            <a:r>
              <a:rPr lang="en-GB" sz="2800" dirty="0" smtClean="0"/>
              <a:t>Currently, help starts from week 13</a:t>
            </a:r>
          </a:p>
          <a:p>
            <a:r>
              <a:rPr lang="en-GB" sz="2800" dirty="0" smtClean="0"/>
              <a:t>Interest is payable on up to £200,000</a:t>
            </a:r>
          </a:p>
          <a:p>
            <a:endParaRPr lang="en-GB" sz="2800" dirty="0"/>
          </a:p>
          <a:p>
            <a:r>
              <a:rPr lang="en-GB" sz="2800" dirty="0" smtClean="0"/>
              <a:t>From April 2016, the time claimants have to wait for help is being returned to 39 weeks</a:t>
            </a:r>
          </a:p>
          <a:p>
            <a:r>
              <a:rPr lang="en-GB" sz="2800" dirty="0" smtClean="0"/>
              <a:t>Value of mortgage is remaining the same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20544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April 2017: Restriction to number of children you can claim for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From 6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</a:t>
            </a:r>
            <a:r>
              <a:rPr lang="en-GB" sz="2000" dirty="0" smtClean="0"/>
              <a:t>April 2017, </a:t>
            </a:r>
            <a:r>
              <a:rPr lang="en-GB" sz="2000" dirty="0" smtClean="0"/>
              <a:t>the child element will no longer be awarded for third and subsequent children</a:t>
            </a:r>
            <a:endParaRPr lang="en-GB" sz="2000" dirty="0" smtClean="0"/>
          </a:p>
          <a:p>
            <a:r>
              <a:rPr lang="en-GB" sz="2000" dirty="0" smtClean="0"/>
              <a:t>This </a:t>
            </a:r>
            <a:r>
              <a:rPr lang="en-GB" sz="2000" dirty="0" smtClean="0"/>
              <a:t>applies to Universal Credit, Housing Benefit and Child Tax </a:t>
            </a:r>
            <a:r>
              <a:rPr lang="en-GB" sz="2000" dirty="0" smtClean="0"/>
              <a:t>Credits</a:t>
            </a:r>
          </a:p>
          <a:p>
            <a:r>
              <a:rPr lang="en-GB" sz="2000" dirty="0" smtClean="0"/>
              <a:t>Protection for breaks in claims not more than 6 months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Arguably breaks </a:t>
            </a:r>
            <a:r>
              <a:rPr lang="en-GB" sz="2000" dirty="0" smtClean="0"/>
              <a:t>the link between need and entitlement</a:t>
            </a:r>
          </a:p>
          <a:p>
            <a:r>
              <a:rPr lang="en-GB" sz="2000" dirty="0" smtClean="0"/>
              <a:t>Government wants benefit claimants to make the same budgeting choices when planning a family as higher income households</a:t>
            </a:r>
          </a:p>
          <a:p>
            <a:r>
              <a:rPr lang="en-GB" sz="2000" dirty="0" smtClean="0"/>
              <a:t>Effectively p</a:t>
            </a:r>
            <a:r>
              <a:rPr lang="en-GB" sz="2000" dirty="0" smtClean="0"/>
              <a:t>erforms </a:t>
            </a:r>
            <a:r>
              <a:rPr lang="en-GB" sz="2000" dirty="0" smtClean="0"/>
              <a:t>same role as the Benefit Cap – but without the exceptions for disability or employment</a:t>
            </a:r>
            <a:endParaRPr lang="en-GB" sz="2000" dirty="0"/>
          </a:p>
          <a:p>
            <a:r>
              <a:rPr lang="en-GB" sz="2000" dirty="0" smtClean="0"/>
              <a:t>Introduces a two-tier system that will </a:t>
            </a:r>
            <a:r>
              <a:rPr lang="en-GB" sz="2000" dirty="0" smtClean="0"/>
              <a:t>exist for two decades</a:t>
            </a:r>
          </a:p>
        </p:txBody>
      </p:sp>
    </p:spTree>
    <p:extLst>
      <p:ext uri="{BB962C8B-B14F-4D97-AF65-F5344CB8AC3E}">
        <p14:creationId xmlns:p14="http://schemas.microsoft.com/office/powerpoint/2010/main" val="32921646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April 2017: Family element cut from UC and Tax Credits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The family element is being cut from new claims for Child Tax Credit</a:t>
            </a:r>
          </a:p>
          <a:p>
            <a:r>
              <a:rPr lang="en-GB" sz="2000" dirty="0" smtClean="0"/>
              <a:t>Cut for new families only; families started before 6/4/17 will still get the element</a:t>
            </a:r>
          </a:p>
          <a:p>
            <a:endParaRPr lang="en-GB" sz="2000" dirty="0"/>
          </a:p>
          <a:p>
            <a:r>
              <a:rPr lang="en-GB" sz="2000" dirty="0" smtClean="0"/>
              <a:t>This is similarly applied to Universal Credit</a:t>
            </a:r>
          </a:p>
          <a:p>
            <a:r>
              <a:rPr lang="en-GB" sz="2000" dirty="0" smtClean="0"/>
              <a:t>In UC, the family element comes through the first child attracting a higher entitlement</a:t>
            </a:r>
          </a:p>
          <a:p>
            <a:r>
              <a:rPr lang="en-GB" sz="2000" dirty="0" smtClean="0"/>
              <a:t>Under these rules, the subsequent child rate will become the only child rate</a:t>
            </a:r>
          </a:p>
          <a:p>
            <a:endParaRPr lang="en-GB" sz="2000" dirty="0"/>
          </a:p>
          <a:p>
            <a:r>
              <a:rPr lang="en-GB" sz="2000" dirty="0"/>
              <a:t>This is an annual cut of £545, or £10.48 per </a:t>
            </a:r>
            <a:r>
              <a:rPr lang="en-GB" sz="2000" dirty="0" smtClean="0"/>
              <a:t>week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62060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April 2017: Removal of Work Related Activity Component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 smtClean="0"/>
              <a:t>The Work Related Activity Component is being removed from April 2017</a:t>
            </a:r>
          </a:p>
          <a:p>
            <a:r>
              <a:rPr lang="en-GB" sz="2400" dirty="0" smtClean="0"/>
              <a:t>‘Limited </a:t>
            </a:r>
            <a:r>
              <a:rPr lang="en-GB" sz="2400" dirty="0" smtClean="0"/>
              <a:t>Capability for </a:t>
            </a:r>
            <a:r>
              <a:rPr lang="en-GB" sz="2400" dirty="0" smtClean="0"/>
              <a:t>Work’ </a:t>
            </a:r>
            <a:r>
              <a:rPr lang="en-GB" sz="2400" dirty="0" smtClean="0"/>
              <a:t>remains, but no longer provides claimants any extra entitlement</a:t>
            </a:r>
          </a:p>
          <a:p>
            <a:r>
              <a:rPr lang="en-GB" sz="2400" dirty="0" smtClean="0"/>
              <a:t>Claimants will still only get basic rate (i.e. £73.10 or £114.85 on ESA) while expected to engage in work related activity</a:t>
            </a:r>
          </a:p>
          <a:p>
            <a:r>
              <a:rPr lang="en-GB" sz="2400" dirty="0" smtClean="0"/>
              <a:t>This applies to ESA and UC</a:t>
            </a:r>
          </a:p>
          <a:p>
            <a:r>
              <a:rPr lang="en-GB" sz="2400" dirty="0" smtClean="0"/>
              <a:t>Only for new claims; current claimants protected from this change</a:t>
            </a:r>
          </a:p>
          <a:p>
            <a:r>
              <a:rPr lang="en-GB" sz="2400" dirty="0" smtClean="0"/>
              <a:t>Note </a:t>
            </a:r>
            <a:r>
              <a:rPr lang="en-GB" sz="2400" dirty="0" smtClean="0"/>
              <a:t>that this means an ESA claimant who gets DLA/PIP may have higher entitlement on JSA or IS because of the disability premium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88208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April 2017: Work </a:t>
            </a:r>
            <a:r>
              <a:rPr lang="en-GB" sz="3200" dirty="0" smtClean="0"/>
              <a:t>Related Requirements for Lone Parents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The expectations on </a:t>
            </a:r>
            <a:r>
              <a:rPr lang="en-GB" sz="2000" dirty="0" smtClean="0"/>
              <a:t>lone parents </a:t>
            </a:r>
            <a:r>
              <a:rPr lang="en-GB" sz="2000" dirty="0" smtClean="0"/>
              <a:t>are being expanded further</a:t>
            </a:r>
          </a:p>
          <a:p>
            <a:r>
              <a:rPr lang="en-GB" sz="2000" dirty="0" smtClean="0"/>
              <a:t>Youngest aged 1 = work </a:t>
            </a:r>
            <a:r>
              <a:rPr lang="en-GB" sz="2000" dirty="0" smtClean="0"/>
              <a:t>focused interview </a:t>
            </a:r>
            <a:r>
              <a:rPr lang="en-GB" sz="2000" dirty="0" smtClean="0"/>
              <a:t>requirements – currently 1 or 2</a:t>
            </a:r>
            <a:endParaRPr lang="en-GB" sz="2000" dirty="0" smtClean="0"/>
          </a:p>
          <a:p>
            <a:r>
              <a:rPr lang="en-GB" sz="2000" dirty="0" smtClean="0"/>
              <a:t>Youngest aged 2 = work </a:t>
            </a:r>
            <a:r>
              <a:rPr lang="en-GB" sz="2000" dirty="0" smtClean="0"/>
              <a:t>preparation </a:t>
            </a:r>
            <a:r>
              <a:rPr lang="en-GB" sz="2000" dirty="0" smtClean="0"/>
              <a:t>requirement – currently 3 or 4</a:t>
            </a:r>
          </a:p>
          <a:p>
            <a:r>
              <a:rPr lang="en-GB" sz="2000" dirty="0" smtClean="0"/>
              <a:t>Youngest aged 3+ = work search requirement (normal jobseeker)</a:t>
            </a:r>
            <a:r>
              <a:rPr lang="en-GB" sz="2000" dirty="0"/>
              <a:t> </a:t>
            </a:r>
            <a:r>
              <a:rPr lang="en-GB" sz="2000" dirty="0" smtClean="0"/>
              <a:t>– currently 5+</a:t>
            </a:r>
          </a:p>
          <a:p>
            <a:endParaRPr lang="en-GB" sz="2000" dirty="0"/>
          </a:p>
          <a:p>
            <a:r>
              <a:rPr lang="en-GB" sz="2000" dirty="0" smtClean="0"/>
              <a:t>This applies to UC only; equivalent provisions to Income Support have not been made.</a:t>
            </a:r>
          </a:p>
          <a:p>
            <a:r>
              <a:rPr lang="en-GB" sz="2000" dirty="0" smtClean="0"/>
              <a:t>In </a:t>
            </a:r>
            <a:r>
              <a:rPr lang="en-GB" sz="2000" dirty="0" smtClean="0"/>
              <a:t>England, free childcare for 3 and 4 year olds is being doubled from September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038093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94" y="274638"/>
            <a:ext cx="6658696" cy="1143000"/>
          </a:xfrm>
        </p:spPr>
        <p:txBody>
          <a:bodyPr>
            <a:noAutofit/>
          </a:bodyPr>
          <a:lstStyle/>
          <a:p>
            <a:r>
              <a:rPr lang="en-GB" sz="3200" dirty="0" smtClean="0"/>
              <a:t>April 2017: Universal Credit – Youth Obligations for 18-21 year olds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18-21 year olds will be restricted to 6 months on Universal Credit </a:t>
            </a:r>
          </a:p>
          <a:p>
            <a:r>
              <a:rPr lang="en-GB" sz="2400" dirty="0" smtClean="0"/>
              <a:t>During these claims they will have especially intensive job search requirements</a:t>
            </a:r>
          </a:p>
          <a:p>
            <a:r>
              <a:rPr lang="en-GB" sz="2400" dirty="0" smtClean="0"/>
              <a:t>If they are still claiming after 6 months, to keep benefit claimants will be required to:</a:t>
            </a:r>
          </a:p>
          <a:p>
            <a:pPr lvl="1"/>
            <a:r>
              <a:rPr lang="en-GB" sz="2000" dirty="0" smtClean="0"/>
              <a:t>Apply for an apprenticeship or traineeship</a:t>
            </a:r>
          </a:p>
          <a:p>
            <a:pPr lvl="1"/>
            <a:r>
              <a:rPr lang="en-GB" sz="2000" dirty="0" smtClean="0"/>
              <a:t>‘gain work-based skills’</a:t>
            </a:r>
          </a:p>
          <a:p>
            <a:pPr lvl="1"/>
            <a:r>
              <a:rPr lang="en-GB" sz="2000" dirty="0" smtClean="0"/>
              <a:t>Go on a Mandatory Work Placement</a:t>
            </a:r>
          </a:p>
        </p:txBody>
      </p:sp>
    </p:spTree>
    <p:extLst>
      <p:ext uri="{BB962C8B-B14F-4D97-AF65-F5344CB8AC3E}">
        <p14:creationId xmlns:p14="http://schemas.microsoft.com/office/powerpoint/2010/main" val="148500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Introduction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 smtClean="0"/>
              <a:t>The Summer 2015 Budget announced a raft of Welfare Benefit cuts </a:t>
            </a:r>
            <a:r>
              <a:rPr lang="en-GB" sz="2400" dirty="0" smtClean="0"/>
              <a:t>amongst </a:t>
            </a:r>
            <a:r>
              <a:rPr lang="en-GB" sz="2400" dirty="0" smtClean="0"/>
              <a:t>other plans</a:t>
            </a:r>
          </a:p>
          <a:p>
            <a:r>
              <a:rPr lang="en-GB" sz="2400" dirty="0" smtClean="0"/>
              <a:t>The Welfare </a:t>
            </a:r>
            <a:r>
              <a:rPr lang="en-GB" sz="2400" dirty="0" smtClean="0"/>
              <a:t>Reform and Work Bill 2015 puts in place many of these changes, including:</a:t>
            </a:r>
          </a:p>
          <a:p>
            <a:pPr lvl="1"/>
            <a:r>
              <a:rPr lang="en-GB" sz="2200" dirty="0" smtClean="0"/>
              <a:t>New reporting obligations re: employment</a:t>
            </a:r>
          </a:p>
          <a:p>
            <a:pPr lvl="1"/>
            <a:r>
              <a:rPr lang="en-GB" sz="2200" dirty="0" smtClean="0"/>
              <a:t>Changed criteria for monitoring child poverty</a:t>
            </a:r>
          </a:p>
          <a:p>
            <a:pPr lvl="1"/>
            <a:r>
              <a:rPr lang="en-GB" sz="2200" dirty="0" smtClean="0"/>
              <a:t>Reduction in social rents 1% year on year</a:t>
            </a:r>
          </a:p>
          <a:p>
            <a:pPr lvl="1"/>
            <a:r>
              <a:rPr lang="en-GB" sz="2200" dirty="0" smtClean="0"/>
              <a:t>Various welfare benefit cuts</a:t>
            </a:r>
          </a:p>
          <a:p>
            <a:r>
              <a:rPr lang="en-GB" sz="2400" dirty="0" smtClean="0"/>
              <a:t>Many aspects of the Summer 2015 Budget are not included in </a:t>
            </a:r>
            <a:r>
              <a:rPr lang="en-GB" sz="2400" dirty="0" smtClean="0"/>
              <a:t>this bill and will be introduced by amending regulations:</a:t>
            </a:r>
          </a:p>
          <a:p>
            <a:pPr lvl="1"/>
            <a:r>
              <a:rPr lang="en-GB" sz="2200" dirty="0" smtClean="0"/>
              <a:t>Minimum </a:t>
            </a:r>
            <a:r>
              <a:rPr lang="en-GB" sz="2200" dirty="0" smtClean="0"/>
              <a:t>wage rises</a:t>
            </a:r>
          </a:p>
          <a:p>
            <a:pPr lvl="1"/>
            <a:r>
              <a:rPr lang="en-GB" sz="2200" dirty="0" smtClean="0"/>
              <a:t>Other welfare benefit </a:t>
            </a:r>
            <a:r>
              <a:rPr lang="en-GB" sz="2200" dirty="0" smtClean="0"/>
              <a:t>cuts</a:t>
            </a:r>
          </a:p>
          <a:p>
            <a:pPr lvl="1"/>
            <a:r>
              <a:rPr lang="en-GB" sz="2200" dirty="0" smtClean="0"/>
              <a:t>‘Right to Buy’ and ‘Pay to Stay’</a:t>
            </a:r>
            <a:endParaRPr lang="en-GB" sz="2200" dirty="0" smtClean="0"/>
          </a:p>
          <a:p>
            <a:pPr lvl="1"/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58712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April 2017: Universal Credit – Housing Costs restricted for 18-21 year olds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18-21 year olds will NOT be entitled to help with Housing Costs, unless:</a:t>
            </a:r>
          </a:p>
          <a:p>
            <a:pPr lvl="1"/>
            <a:r>
              <a:rPr lang="en-GB" sz="2000" dirty="0" smtClean="0"/>
              <a:t>They </a:t>
            </a:r>
            <a:r>
              <a:rPr lang="en-GB" sz="2000" dirty="0"/>
              <a:t>are estranged from their parents</a:t>
            </a:r>
          </a:p>
          <a:p>
            <a:pPr lvl="1"/>
            <a:r>
              <a:rPr lang="en-GB" sz="2000" dirty="0"/>
              <a:t>They worked for at least 6 months prior to claiming (in which case they can get Housing Costs for 6 months)</a:t>
            </a:r>
          </a:p>
          <a:p>
            <a:pPr lvl="1"/>
            <a:r>
              <a:rPr lang="en-GB" sz="2000" dirty="0"/>
              <a:t>They are parents</a:t>
            </a:r>
          </a:p>
          <a:p>
            <a:pPr lvl="1"/>
            <a:r>
              <a:rPr lang="en-GB" sz="2000" dirty="0"/>
              <a:t>Other undefined vulnerabilities – possibly relating to ill health</a:t>
            </a:r>
          </a:p>
          <a:p>
            <a:endParaRPr lang="en-GB" dirty="0" smtClean="0"/>
          </a:p>
          <a:p>
            <a:r>
              <a:rPr lang="en-GB" sz="2000" dirty="0" smtClean="0"/>
              <a:t>Social landlords will likely have to turn away young housing applicants, unless they can prove they meet the above criteria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5248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April 2018: </a:t>
            </a:r>
            <a:r>
              <a:rPr lang="en-GB" sz="3200" dirty="0" smtClean="0"/>
              <a:t>Further changes to SMI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Support </a:t>
            </a:r>
            <a:r>
              <a:rPr lang="en-GB" sz="2000" dirty="0" smtClean="0"/>
              <a:t>for Mortgage Interest </a:t>
            </a:r>
            <a:r>
              <a:rPr lang="en-GB" sz="2000" dirty="0" smtClean="0"/>
              <a:t>will </a:t>
            </a:r>
            <a:r>
              <a:rPr lang="en-GB" sz="2000" dirty="0" smtClean="0"/>
              <a:t>no longer be supplied as a benefit, but as a loan</a:t>
            </a:r>
          </a:p>
          <a:p>
            <a:r>
              <a:rPr lang="en-GB" sz="2000" dirty="0" smtClean="0"/>
              <a:t>Applies to both new and current claims</a:t>
            </a:r>
          </a:p>
          <a:p>
            <a:r>
              <a:rPr lang="en-GB" sz="2000" dirty="0" smtClean="0"/>
              <a:t>Only applies to interest paid for from April </a:t>
            </a:r>
            <a:r>
              <a:rPr lang="en-GB" sz="2000" dirty="0" smtClean="0"/>
              <a:t>2018</a:t>
            </a:r>
          </a:p>
          <a:p>
            <a:r>
              <a:rPr lang="en-GB" sz="2000" dirty="0" smtClean="0"/>
              <a:t>NOT interest free, interest forecast </a:t>
            </a:r>
            <a:r>
              <a:rPr lang="en-GB" sz="2000" dirty="0" smtClean="0"/>
              <a:t>to be 2.9% initially, and reviewed every six </a:t>
            </a:r>
            <a:r>
              <a:rPr lang="en-GB" sz="2000" dirty="0" smtClean="0"/>
              <a:t>months by Secretary of State</a:t>
            </a:r>
            <a:endParaRPr lang="en-GB" sz="2000" dirty="0" smtClean="0"/>
          </a:p>
          <a:p>
            <a:r>
              <a:rPr lang="en-GB" sz="2000" dirty="0" smtClean="0"/>
              <a:t>This will be a secured loan on the claimant’s home</a:t>
            </a:r>
          </a:p>
          <a:p>
            <a:r>
              <a:rPr lang="en-GB" sz="2000" dirty="0" smtClean="0"/>
              <a:t>Loan will be repayable when claimant is back in work or sells home</a:t>
            </a:r>
          </a:p>
          <a:p>
            <a:r>
              <a:rPr lang="en-GB" sz="2000" dirty="0" smtClean="0"/>
              <a:t>Technically </a:t>
            </a:r>
            <a:r>
              <a:rPr lang="en-GB" sz="2000" dirty="0"/>
              <a:t>this means DWP could repossess home to recoup the loan, although they have said they won’t do this</a:t>
            </a:r>
            <a:r>
              <a:rPr lang="en-GB" sz="2000" dirty="0" smtClean="0"/>
              <a:t>…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4415977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Discretionary Housing Payments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As part of the budget, government has pledged to provide Local Authorities with £800 million over 5 years - £160 million per year</a:t>
            </a:r>
          </a:p>
          <a:p>
            <a:r>
              <a:rPr lang="en-GB" sz="2400" dirty="0" smtClean="0"/>
              <a:t>Funding over previous years:</a:t>
            </a:r>
            <a:endParaRPr lang="en-GB" sz="2400" dirty="0"/>
          </a:p>
          <a:p>
            <a:r>
              <a:rPr lang="en-GB" sz="2400" dirty="0" smtClean="0"/>
              <a:t>2013/14 - £180 million</a:t>
            </a:r>
          </a:p>
          <a:p>
            <a:r>
              <a:rPr lang="en-GB" sz="2400" dirty="0" smtClean="0"/>
              <a:t>2014/15 - £165 million</a:t>
            </a:r>
          </a:p>
          <a:p>
            <a:r>
              <a:rPr lang="en-GB" sz="2400" dirty="0" smtClean="0"/>
              <a:t>2015/16 - £125 million</a:t>
            </a:r>
          </a:p>
          <a:p>
            <a:endParaRPr lang="en-GB" sz="2400" dirty="0"/>
          </a:p>
          <a:p>
            <a:r>
              <a:rPr lang="en-GB" sz="2400" dirty="0" smtClean="0"/>
              <a:t>Therefore, overall DHP is still less well funded than previous years</a:t>
            </a:r>
          </a:p>
          <a:p>
            <a:r>
              <a:rPr lang="en-GB" sz="2400" dirty="0" smtClean="0"/>
              <a:t>Support for Benefit Cap claimants will still be short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268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Conclusion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The Summer 2015 budget introduces a range of cuts across welfare</a:t>
            </a:r>
          </a:p>
          <a:p>
            <a:r>
              <a:rPr lang="en-GB" sz="2000" dirty="0" smtClean="0"/>
              <a:t>These cuts will make it more difficult for claimants to manage household budget on the entitlements they will have</a:t>
            </a:r>
          </a:p>
          <a:p>
            <a:r>
              <a:rPr lang="en-GB" sz="2000" dirty="0" smtClean="0"/>
              <a:t>Larger homes will become unaffordable to some benefit claimants</a:t>
            </a:r>
          </a:p>
          <a:p>
            <a:r>
              <a:rPr lang="en-GB" sz="2000" dirty="0" smtClean="0"/>
              <a:t>Aside from the Welfare cuts discussed, changes for social landlords will restrict the amount of new homes built in this sector.</a:t>
            </a:r>
          </a:p>
          <a:p>
            <a:pPr lvl="1"/>
            <a:r>
              <a:rPr lang="en-GB" sz="1800" dirty="0" smtClean="0"/>
              <a:t>Pay to stay</a:t>
            </a:r>
          </a:p>
          <a:p>
            <a:pPr lvl="1"/>
            <a:r>
              <a:rPr lang="en-GB" sz="1800" dirty="0" smtClean="0"/>
              <a:t>Right to buy</a:t>
            </a:r>
          </a:p>
          <a:p>
            <a:pPr lvl="1"/>
            <a:r>
              <a:rPr lang="en-GB" sz="1800" dirty="0" smtClean="0"/>
              <a:t>Rent cut 1% year on year</a:t>
            </a:r>
          </a:p>
          <a:p>
            <a:r>
              <a:rPr lang="en-GB" sz="2000" dirty="0" smtClean="0"/>
              <a:t>The cuts will likely increase poverty and indebtedness, which we as advice agencies need to be ready for!</a:t>
            </a:r>
          </a:p>
        </p:txBody>
      </p:sp>
    </p:spTree>
    <p:extLst>
      <p:ext uri="{BB962C8B-B14F-4D97-AF65-F5344CB8AC3E}">
        <p14:creationId xmlns:p14="http://schemas.microsoft.com/office/powerpoint/2010/main" val="910306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Schedule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April </a:t>
            </a:r>
            <a:r>
              <a:rPr lang="en-GB" sz="2800" dirty="0" smtClean="0"/>
              <a:t>2016</a:t>
            </a:r>
            <a:endParaRPr lang="en-GB" sz="2800" dirty="0"/>
          </a:p>
          <a:p>
            <a:pPr lvl="1"/>
            <a:r>
              <a:rPr lang="en-GB" sz="2400" dirty="0"/>
              <a:t>Benefit Cap </a:t>
            </a:r>
            <a:r>
              <a:rPr lang="en-GB" sz="2400" dirty="0" smtClean="0"/>
              <a:t>lowered</a:t>
            </a:r>
            <a:endParaRPr lang="en-GB" sz="2400" dirty="0"/>
          </a:p>
          <a:p>
            <a:pPr lvl="1"/>
            <a:r>
              <a:rPr lang="en-GB" sz="2400" dirty="0"/>
              <a:t>Four year freeze of benefit rates</a:t>
            </a:r>
          </a:p>
          <a:p>
            <a:pPr lvl="1"/>
            <a:r>
              <a:rPr lang="en-GB" sz="2400" dirty="0" smtClean="0"/>
              <a:t>Tax Credit cuts to threshold and taper</a:t>
            </a:r>
          </a:p>
          <a:p>
            <a:pPr lvl="1"/>
            <a:r>
              <a:rPr lang="en-GB" sz="2400" dirty="0"/>
              <a:t>Universal Credit cuts to work allowances</a:t>
            </a:r>
          </a:p>
          <a:p>
            <a:pPr lvl="1"/>
            <a:r>
              <a:rPr lang="en-GB" sz="2400" dirty="0" smtClean="0"/>
              <a:t>Housing </a:t>
            </a:r>
            <a:r>
              <a:rPr lang="en-GB" sz="2400" dirty="0" smtClean="0"/>
              <a:t>Benefit cuts to family premium and </a:t>
            </a:r>
            <a:r>
              <a:rPr lang="en-GB" sz="2400" dirty="0" smtClean="0"/>
              <a:t>backdating</a:t>
            </a:r>
          </a:p>
          <a:p>
            <a:pPr lvl="1"/>
            <a:r>
              <a:rPr lang="en-GB" sz="2400" dirty="0" smtClean="0"/>
              <a:t>Support for Mortgage Interest cut</a:t>
            </a:r>
            <a:endParaRPr lang="en-GB" sz="2400" dirty="0" smtClean="0"/>
          </a:p>
          <a:p>
            <a:pPr lvl="1"/>
            <a:endParaRPr lang="en-GB" sz="2200" dirty="0" smtClean="0"/>
          </a:p>
          <a:p>
            <a:pPr lvl="1"/>
            <a:endParaRPr lang="en-GB" sz="2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7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Schedule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April 2017</a:t>
            </a:r>
          </a:p>
          <a:p>
            <a:pPr lvl="1"/>
            <a:r>
              <a:rPr lang="en-GB" sz="2400" dirty="0" smtClean="0"/>
              <a:t>Only two children allowed in HB, Tax Credits and UC claims</a:t>
            </a:r>
          </a:p>
          <a:p>
            <a:pPr lvl="1"/>
            <a:r>
              <a:rPr lang="en-GB" sz="2400" dirty="0" smtClean="0"/>
              <a:t>Family element cut from new CTC </a:t>
            </a:r>
            <a:r>
              <a:rPr lang="en-GB" sz="2400" dirty="0" smtClean="0"/>
              <a:t>and UC claims</a:t>
            </a:r>
          </a:p>
          <a:p>
            <a:pPr lvl="1"/>
            <a:r>
              <a:rPr lang="en-GB" sz="2400" dirty="0"/>
              <a:t>ESA </a:t>
            </a:r>
            <a:r>
              <a:rPr lang="en-GB" sz="2400" dirty="0" smtClean="0"/>
              <a:t>and UC WRAG components </a:t>
            </a:r>
            <a:r>
              <a:rPr lang="en-GB" sz="2400" dirty="0"/>
              <a:t>cut</a:t>
            </a:r>
          </a:p>
          <a:p>
            <a:pPr lvl="1"/>
            <a:r>
              <a:rPr lang="en-GB" sz="2400" dirty="0"/>
              <a:t>UC lone parents – work search compulsory from youngest aged </a:t>
            </a:r>
            <a:r>
              <a:rPr lang="en-GB" sz="2400" dirty="0" smtClean="0"/>
              <a:t>3</a:t>
            </a:r>
            <a:endParaRPr lang="en-GB" sz="2400" dirty="0"/>
          </a:p>
          <a:p>
            <a:pPr lvl="1"/>
            <a:r>
              <a:rPr lang="en-GB" sz="2400" dirty="0"/>
              <a:t>UC Youth Obligation for 18-21 year olds</a:t>
            </a:r>
          </a:p>
          <a:p>
            <a:pPr lvl="1"/>
            <a:r>
              <a:rPr lang="en-GB" sz="2400" dirty="0"/>
              <a:t>No housing costs for 18-21 year </a:t>
            </a:r>
            <a:r>
              <a:rPr lang="en-GB" sz="2400" dirty="0" smtClean="0"/>
              <a:t>olds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19853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Schedule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April 2018</a:t>
            </a:r>
          </a:p>
          <a:p>
            <a:pPr lvl="1"/>
            <a:r>
              <a:rPr lang="en-GB" sz="2400" dirty="0" smtClean="0"/>
              <a:t>Mortgage Interest payments changed from a benefit to a loan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63708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/>
              <a:t>April 2016: Benefit Cap lowered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Currently set at £26k across country</a:t>
            </a:r>
          </a:p>
          <a:p>
            <a:r>
              <a:rPr lang="en-GB" sz="2400" dirty="0"/>
              <a:t>Bill to reduce cap to £20k, or </a:t>
            </a:r>
            <a:r>
              <a:rPr lang="en-GB" sz="2400" dirty="0" smtClean="0"/>
              <a:t>£385 </a:t>
            </a:r>
            <a:r>
              <a:rPr lang="en-GB" sz="2400" dirty="0"/>
              <a:t>per week</a:t>
            </a:r>
          </a:p>
          <a:p>
            <a:r>
              <a:rPr lang="en-GB" sz="2400" dirty="0"/>
              <a:t>Will likely be phased in gradually across country</a:t>
            </a:r>
          </a:p>
          <a:p>
            <a:r>
              <a:rPr lang="en-GB" sz="2400" dirty="0" smtClean="0"/>
              <a:t>In </a:t>
            </a:r>
            <a:r>
              <a:rPr lang="en-GB" sz="2400" dirty="0"/>
              <a:t>social housing, anyone on HB with 3 children will likely be affected, some even with 2 children</a:t>
            </a:r>
          </a:p>
          <a:p>
            <a:r>
              <a:rPr lang="en-GB" sz="2400" dirty="0"/>
              <a:t>In private housing, even smaller families may be affected.</a:t>
            </a:r>
          </a:p>
          <a:p>
            <a:r>
              <a:rPr lang="en-GB" sz="2400" dirty="0"/>
              <a:t>At Aragon, we estimate about 200 tenants will be affected</a:t>
            </a:r>
          </a:p>
          <a:p>
            <a:r>
              <a:rPr lang="en-GB" sz="2400" dirty="0"/>
              <a:t>Exemptions remain for disability or in-work benefit claimants, as well as ‘grace period</a:t>
            </a:r>
            <a:r>
              <a:rPr lang="en-GB" sz="2400" dirty="0" smtClean="0"/>
              <a:t>’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11274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More on the Benefit Cap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Originally linked to ‘average earnings’</a:t>
            </a:r>
          </a:p>
          <a:p>
            <a:r>
              <a:rPr lang="en-US" sz="2400" dirty="0"/>
              <a:t>Now at Secretary of State’s discretion to review at any time</a:t>
            </a:r>
          </a:p>
          <a:p>
            <a:r>
              <a:rPr lang="en-US" sz="2400" dirty="0"/>
              <a:t>Larger families </a:t>
            </a:r>
            <a:r>
              <a:rPr lang="en-US" sz="2400" dirty="0" smtClean="0"/>
              <a:t>out of work may not be able to afford suitably sized homes</a:t>
            </a:r>
            <a:endParaRPr lang="en-US" sz="2400" dirty="0"/>
          </a:p>
          <a:p>
            <a:r>
              <a:rPr lang="en-US" sz="2400" dirty="0"/>
              <a:t>Single parents most commonly affected</a:t>
            </a:r>
          </a:p>
          <a:p>
            <a:r>
              <a:rPr lang="en-US" sz="2400" dirty="0"/>
              <a:t>Likely result: more homelessness and child poverty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r>
              <a:rPr lang="en-US" sz="2400" dirty="0" smtClean="0"/>
              <a:t>Solutions:</a:t>
            </a:r>
          </a:p>
          <a:p>
            <a:pPr lvl="1"/>
            <a:r>
              <a:rPr lang="en-US" sz="2000" dirty="0" smtClean="0"/>
              <a:t>Claim an exempted benefit</a:t>
            </a:r>
          </a:p>
          <a:p>
            <a:pPr lvl="1"/>
            <a:r>
              <a:rPr lang="en-US" sz="2000" dirty="0" smtClean="0"/>
              <a:t>DHP</a:t>
            </a:r>
          </a:p>
          <a:p>
            <a:pPr lvl="1"/>
            <a:r>
              <a:rPr lang="en-US" sz="2000" dirty="0" smtClean="0"/>
              <a:t>Find (more) work!</a:t>
            </a:r>
            <a:endParaRPr lang="en-US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6307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April 2016: Four year freeze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Most working age benefits will be frozen at current rate for four years</a:t>
            </a:r>
          </a:p>
          <a:p>
            <a:r>
              <a:rPr lang="en-US" sz="2000" dirty="0" smtClean="0"/>
              <a:t>Exempted </a:t>
            </a:r>
            <a:r>
              <a:rPr lang="en-US" sz="2000" dirty="0"/>
              <a:t>benefits:</a:t>
            </a:r>
          </a:p>
          <a:p>
            <a:pPr lvl="1"/>
            <a:r>
              <a:rPr lang="en-US" sz="1800" dirty="0"/>
              <a:t>Pensioner benefits</a:t>
            </a:r>
          </a:p>
          <a:p>
            <a:pPr lvl="1"/>
            <a:r>
              <a:rPr lang="en-US" sz="1800" dirty="0"/>
              <a:t>Disability benefits, premiums and elements</a:t>
            </a:r>
          </a:p>
          <a:p>
            <a:pPr lvl="1"/>
            <a:r>
              <a:rPr lang="en-US" sz="1800" dirty="0"/>
              <a:t>Statutory payments (e.g. SSP)</a:t>
            </a:r>
          </a:p>
          <a:p>
            <a:r>
              <a:rPr lang="en-US" sz="2000" dirty="0"/>
              <a:t>But those in receipt of exempted benefits will still be affected on their other </a:t>
            </a:r>
            <a:r>
              <a:rPr lang="en-US" sz="2000" dirty="0" smtClean="0"/>
              <a:t>entitlements</a:t>
            </a:r>
          </a:p>
          <a:p>
            <a:r>
              <a:rPr lang="en-US" sz="2000" dirty="0" smtClean="0"/>
              <a:t>Inflation currently nil%</a:t>
            </a:r>
          </a:p>
          <a:p>
            <a:r>
              <a:rPr lang="en-US" sz="2000" dirty="0" smtClean="0"/>
              <a:t>But future inflation will impact particularly strongly on benefit claimants</a:t>
            </a:r>
            <a:endParaRPr lang="en-US" sz="20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23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April 2016: Tax Credits cuts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Threshold:</a:t>
            </a:r>
          </a:p>
          <a:p>
            <a:pPr lvl="1"/>
            <a:r>
              <a:rPr lang="en-GB" sz="2200" dirty="0" smtClean="0"/>
              <a:t>The threshold above which earnings are taken into account on Working Tax Credits are being cut from £6,420 to £3,850. – A huge cut of 40%</a:t>
            </a:r>
          </a:p>
          <a:p>
            <a:r>
              <a:rPr lang="en-GB" sz="2400" dirty="0" smtClean="0"/>
              <a:t>Taper:</a:t>
            </a:r>
          </a:p>
          <a:p>
            <a:pPr lvl="1"/>
            <a:r>
              <a:rPr lang="en-GB" sz="2200" dirty="0" smtClean="0"/>
              <a:t>The percentage income taken into account above the threshold is raised from 41% to 48%</a:t>
            </a:r>
          </a:p>
          <a:p>
            <a:pPr lvl="1"/>
            <a:endParaRPr lang="en-GB" sz="2200" dirty="0"/>
          </a:p>
          <a:p>
            <a:r>
              <a:rPr lang="en-GB" sz="2400" dirty="0" smtClean="0"/>
              <a:t>Work disincentives?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67938362"/>
      </p:ext>
    </p:extLst>
  </p:cSld>
  <p:clrMapOvr>
    <a:masterClrMapping/>
  </p:clrMapOvr>
</p:sld>
</file>

<file path=ppt/theme/theme1.xml><?xml version="1.0" encoding="utf-8"?>
<a:theme xmlns:a="http://schemas.openxmlformats.org/drawingml/2006/main" name="Aragon">
  <a:themeElements>
    <a:clrScheme name="Aragon">
      <a:dk1>
        <a:sysClr val="windowText" lastClr="000000"/>
      </a:dk1>
      <a:lt1>
        <a:sysClr val="window" lastClr="FFFFFF"/>
      </a:lt1>
      <a:dk2>
        <a:srgbClr val="1F7759"/>
      </a:dk2>
      <a:lt2>
        <a:srgbClr val="FFFFFF"/>
      </a:lt2>
      <a:accent1>
        <a:srgbClr val="1F7759"/>
      </a:accent1>
      <a:accent2>
        <a:srgbClr val="C0504D"/>
      </a:accent2>
      <a:accent3>
        <a:srgbClr val="CAD217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ag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Aragon</Template>
  <TotalTime>759</TotalTime>
  <Words>1933</Words>
  <Application>Microsoft Office PowerPoint</Application>
  <PresentationFormat>On-screen Show (4:3)</PresentationFormat>
  <Paragraphs>232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Aragon</vt:lpstr>
      <vt:lpstr>Welfare Changes from the Summer 2015 Budget</vt:lpstr>
      <vt:lpstr>Introduction</vt:lpstr>
      <vt:lpstr>Schedule</vt:lpstr>
      <vt:lpstr>Schedule</vt:lpstr>
      <vt:lpstr>Schedule</vt:lpstr>
      <vt:lpstr>April 2016: Benefit Cap lowered</vt:lpstr>
      <vt:lpstr>More on the Benefit Cap</vt:lpstr>
      <vt:lpstr>April 2016: Four year freeze</vt:lpstr>
      <vt:lpstr>April 2016: Tax Credits cuts</vt:lpstr>
      <vt:lpstr>Tax Credits cuts vs minimum wage rise</vt:lpstr>
      <vt:lpstr>April 2016: Universal Credit earnings disregards cut</vt:lpstr>
      <vt:lpstr>Universal Credit work allowances table</vt:lpstr>
      <vt:lpstr>April 2016: Housing Benefit cuts</vt:lpstr>
      <vt:lpstr>April 2016: SMI cuts</vt:lpstr>
      <vt:lpstr>April 2017: Restriction to number of children you can claim for</vt:lpstr>
      <vt:lpstr>April 2017: Family element cut from UC and Tax Credits</vt:lpstr>
      <vt:lpstr>April 2017: Removal of Work Related Activity Component</vt:lpstr>
      <vt:lpstr>April 2017: Work Related Requirements for Lone Parents</vt:lpstr>
      <vt:lpstr>April 2017: Universal Credit – Youth Obligations for 18-21 year olds</vt:lpstr>
      <vt:lpstr>April 2017: Universal Credit – Housing Costs restricted for 18-21 year olds</vt:lpstr>
      <vt:lpstr>April 2018: Further changes to SMI</vt:lpstr>
      <vt:lpstr>Discretionary Housing Payments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Welfare changes in the Welfare Reform and Work Bill 2015</dc:title>
  <dc:creator>Elliott Stephenson</dc:creator>
  <cp:lastModifiedBy>Elliott Stephenson</cp:lastModifiedBy>
  <cp:revision>31</cp:revision>
  <dcterms:created xsi:type="dcterms:W3CDTF">2015-09-14T17:54:05Z</dcterms:created>
  <dcterms:modified xsi:type="dcterms:W3CDTF">2015-09-15T20:24:48Z</dcterms:modified>
</cp:coreProperties>
</file>